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6" r:id="rId6"/>
  </p:sldIdLst>
  <p:sldSz cx="12192000" cy="6858000"/>
  <p:notesSz cx="923925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BA96A"/>
    <a:srgbClr val="C43150"/>
    <a:srgbClr val="5A6E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>
      <p:cViewPr varScale="1">
        <p:scale>
          <a:sx n="70" d="100"/>
          <a:sy n="70" d="100"/>
        </p:scale>
        <p:origin x="458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9CC1C-1B55-46F9-8C0E-6A4C4CF2A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1FDC50-863D-401E-B71F-5DAFC360D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D4B5B-DE32-400C-AFA6-BC4AAB14F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429A41-0A4F-4DBF-84E3-EA6922BB6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25474-D306-4B33-843F-51654AD6B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7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50868-1D1E-4748-BEB0-D44FD5653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7F9FFF-0D6E-4DA5-9E35-D331C3C6E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CD23B-D9B9-4FF7-BDC0-EDD403432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97716-5309-435C-AFCA-55D0141B0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186B1-B7D5-4C5A-A08E-CBDFE17A2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4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2C6531-F5D7-4E1D-B841-E1D995A527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2FD961-5749-4C49-AD85-086D0DB42A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ECDEF-20BC-42AC-9C31-E53DA1BF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5B97E2-D855-41CD-9F8D-8AA6E8F1E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58763-F1B2-4C32-BB8E-5E3F320AD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5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F0487-C552-4FB9-9E07-21060430F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AE5AF-6C89-4B42-90FD-CC9A7A01D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CA4FC-8428-4950-BD72-4FC6CC907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1A6F4-1102-49D0-908E-7EBDED664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43BF7-65F8-4098-93B1-EE874AB4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0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352C8-9BCC-488B-BD10-4F9B5D63A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3A762-EA02-4A63-A69A-389C59043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759A4-4999-4008-A367-408AD06FA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853F3-A55D-4B2C-B865-CB25E8BFB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08A3-8B3C-4EE2-AD19-04C4BFB17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99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2EBB-355E-47FC-85CC-9F3AE5CCB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97ED8-2BB2-4589-B43E-94A546409E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15DA7C-237C-4E9B-8B26-7E0092C84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0F5EE7-D4DA-4EC6-98D7-9D0324D88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0F68D5-3B45-416D-9D5B-06180491D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435160-CD5A-4D5E-9786-39D5ADA9B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8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823F7-2DD4-4AB8-9C45-4B630D3B3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5905B-0A7B-40C1-B2D1-AA90DC03B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7F19A-D40E-44CD-B4EC-81B7E83B5E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BC0FC0-95F1-475E-860F-5FE71AAC4C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10622B-764D-4BD6-8384-E069242BD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8F749D-4D1B-4A1D-B668-72FF917E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2174BA-C2B0-49CB-A73D-5C165567C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BEB9A9-43DF-4315-BCEF-B644768DC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78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EBCB8-40E4-4F7D-B13E-4ABE94828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25DCE1-B71D-4270-9CAC-7339B574E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7C7DA8-53E2-4D4B-80C5-447AB2BF7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45C5A7-5FC5-4899-8F75-9C0E4D279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83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F43A57-2C82-493E-A47E-E426B46B0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978AC7-B60C-4F86-97CE-30C5D12B2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3948A-8C8B-4BD1-AA23-63F22AD4E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42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8762C-B22B-40C7-9D57-4A1512CDD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A1FE6-71D5-49D4-8977-CC4558314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E18A25-CC10-406C-93BE-A090B39ED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93CB6-C8CD-44F0-B09B-448D44D79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562F17-00F4-428A-A94D-DDE24E61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5482F-D29C-49F2-B21E-05BB7BEB7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1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7D2B-71DE-4D03-AE34-170D06E25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7EF01-7E4C-490C-88F7-16645070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75C4A1-DECF-497E-A50E-0FECC09CF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F0FD45-0618-4D9D-AE0B-54CD9F498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CB02BC-9659-46BD-BED1-747861A1F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EAAE8-7135-43F2-80DC-E300FE1C7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273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54FAF-0253-4720-A77E-8A6D615E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F31D5-5F9C-4754-8893-9F4044239E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BEDC6-2E24-4B9D-A167-F9982D15DD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7D34D-43D1-4571-8A22-069FA7C2D6F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6C524-5133-4A54-820D-5222989C83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3341B-6B99-4212-BA97-095C1D027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CF217-F255-40A6-8AA4-5094CDBC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781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0B43F-A236-45BA-86F8-6C73EFABCB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NEW EXAM CONTENTS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DAE635-2356-4E50-B4B1-D30323A125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7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B25086-0C1F-4F2F-8F68-672E3164D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207" y="1773536"/>
            <a:ext cx="2276793" cy="22958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E530C8-CF7F-441E-A2EC-E49E1686DB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207" y="4089972"/>
            <a:ext cx="2276793" cy="22958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64C079-363A-41A5-88C2-29AF5EB6330C}"/>
              </a:ext>
            </a:extLst>
          </p:cNvPr>
          <p:cNvSpPr txBox="1"/>
          <p:nvPr/>
        </p:nvSpPr>
        <p:spPr>
          <a:xfrm>
            <a:off x="602276" y="2110225"/>
            <a:ext cx="3704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rgbClr val="5A6E96"/>
                </a:solidFill>
              </a:rPr>
              <a:t>PRE 20</a:t>
            </a:r>
            <a:r>
              <a:rPr lang="en-US" sz="3600" b="1" baseline="30000" dirty="0">
                <a:solidFill>
                  <a:srgbClr val="5A6E96"/>
                </a:solidFill>
              </a:rPr>
              <a:t>th</a:t>
            </a:r>
            <a:r>
              <a:rPr lang="en-US" sz="3600" b="1" dirty="0">
                <a:solidFill>
                  <a:srgbClr val="5A6E96"/>
                </a:solidFill>
              </a:rPr>
              <a:t> CENTURY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5E1AC5-FB27-46C9-9669-C052ED17004B}"/>
              </a:ext>
            </a:extLst>
          </p:cNvPr>
          <p:cNvSpPr txBox="1"/>
          <p:nvPr/>
        </p:nvSpPr>
        <p:spPr>
          <a:xfrm>
            <a:off x="1245736" y="5389349"/>
            <a:ext cx="3061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rgbClr val="C43150"/>
                </a:solidFill>
              </a:rPr>
              <a:t>21</a:t>
            </a:r>
            <a:r>
              <a:rPr lang="en-US" sz="3600" b="1" baseline="30000" dirty="0">
                <a:solidFill>
                  <a:srgbClr val="C43150"/>
                </a:solidFill>
              </a:rPr>
              <a:t>st</a:t>
            </a:r>
            <a:r>
              <a:rPr lang="en-US" sz="3600" b="1" dirty="0">
                <a:solidFill>
                  <a:srgbClr val="C43150"/>
                </a:solidFill>
              </a:rPr>
              <a:t> CENTURY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92B7D0-734B-4B09-97E1-4148CA98F2B1}"/>
              </a:ext>
            </a:extLst>
          </p:cNvPr>
          <p:cNvSpPr txBox="1"/>
          <p:nvPr/>
        </p:nvSpPr>
        <p:spPr>
          <a:xfrm>
            <a:off x="8559181" y="3766806"/>
            <a:ext cx="2872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BA96A"/>
                </a:solidFill>
              </a:rPr>
              <a:t>20</a:t>
            </a:r>
            <a:r>
              <a:rPr lang="en-US" sz="3600" b="1" baseline="30000" dirty="0">
                <a:solidFill>
                  <a:srgbClr val="CBA96A"/>
                </a:solidFill>
              </a:rPr>
              <a:t>th</a:t>
            </a:r>
            <a:r>
              <a:rPr lang="en-US" sz="3600" b="1" dirty="0">
                <a:solidFill>
                  <a:srgbClr val="CBA96A"/>
                </a:solidFill>
              </a:rPr>
              <a:t> CENTURY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A88927-CFF2-4EC9-85A6-4D3CA453E0A4}"/>
              </a:ext>
            </a:extLst>
          </p:cNvPr>
          <p:cNvSpPr txBox="1"/>
          <p:nvPr/>
        </p:nvSpPr>
        <p:spPr>
          <a:xfrm>
            <a:off x="2398056" y="2603826"/>
            <a:ext cx="1307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rgbClr val="5A6E96"/>
                </a:solidFill>
              </a:rPr>
              <a:t>25 %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DB069C-5E4C-4F91-AEC3-41A771689D5A}"/>
              </a:ext>
            </a:extLst>
          </p:cNvPr>
          <p:cNvSpPr txBox="1"/>
          <p:nvPr/>
        </p:nvSpPr>
        <p:spPr>
          <a:xfrm>
            <a:off x="2313340" y="4812822"/>
            <a:ext cx="1392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rgbClr val="C43150"/>
                </a:solidFill>
              </a:rPr>
              <a:t>25 %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640E11-E1E8-4AD7-B0B9-F10992AD14F7}"/>
              </a:ext>
            </a:extLst>
          </p:cNvPr>
          <p:cNvSpPr txBox="1"/>
          <p:nvPr/>
        </p:nvSpPr>
        <p:spPr>
          <a:xfrm>
            <a:off x="8465633" y="4403293"/>
            <a:ext cx="1192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BA96A"/>
                </a:solidFill>
              </a:rPr>
              <a:t>50 %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33AB091-79E4-4C61-9000-BFB925EE86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683" y="1760088"/>
            <a:ext cx="2293671" cy="46257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FE7BEDD-0D00-4F34-BA12-FD4670BC2088}"/>
              </a:ext>
            </a:extLst>
          </p:cNvPr>
          <p:cNvSpPr txBox="1"/>
          <p:nvPr/>
        </p:nvSpPr>
        <p:spPr>
          <a:xfrm>
            <a:off x="2030506" y="342900"/>
            <a:ext cx="8122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Q3 Suggested Titles</a:t>
            </a:r>
          </a:p>
        </p:txBody>
      </p:sp>
    </p:spTree>
    <p:extLst>
      <p:ext uri="{BB962C8B-B14F-4D97-AF65-F5344CB8AC3E}">
        <p14:creationId xmlns:p14="http://schemas.microsoft.com/office/powerpoint/2010/main" val="326333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251D895-45B5-4437-8950-32DD8FDB2B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144824"/>
              </p:ext>
            </p:extLst>
          </p:nvPr>
        </p:nvGraphicFramePr>
        <p:xfrm>
          <a:off x="1331259" y="1835524"/>
          <a:ext cx="9982046" cy="466902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945406">
                  <a:extLst>
                    <a:ext uri="{9D8B030D-6E8A-4147-A177-3AD203B41FA5}">
                      <a16:colId xmlns:a16="http://schemas.microsoft.com/office/drawing/2014/main" val="3003229154"/>
                    </a:ext>
                  </a:extLst>
                </a:gridCol>
                <a:gridCol w="1489659">
                  <a:extLst>
                    <a:ext uri="{9D8B030D-6E8A-4147-A177-3AD203B41FA5}">
                      <a16:colId xmlns:a16="http://schemas.microsoft.com/office/drawing/2014/main" val="479272731"/>
                    </a:ext>
                  </a:extLst>
                </a:gridCol>
                <a:gridCol w="1546981">
                  <a:extLst>
                    <a:ext uri="{9D8B030D-6E8A-4147-A177-3AD203B41FA5}">
                      <a16:colId xmlns:a16="http://schemas.microsoft.com/office/drawing/2014/main" val="2798190887"/>
                    </a:ext>
                  </a:extLst>
                </a:gridCol>
              </a:tblGrid>
              <a:tr h="490546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Units of Instruction</a:t>
                      </a:r>
                      <a:endParaRPr lang="en-US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70AD4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 of Items</a:t>
                      </a:r>
                      <a:endParaRPr lang="en-US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1936" marR="111936" marT="55968" marB="55968" anchor="ctr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70AD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192933"/>
                  </a:ext>
                </a:extLst>
              </a:tr>
              <a:tr h="458930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Unit 1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Short Fiction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 3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23-27</a:t>
                      </a:r>
                      <a:endParaRPr lang="en-US" sz="2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1936" marR="111936" marT="55968" marB="55968" anchor="ctr">
                    <a:lnL>
                      <a:noFill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942343"/>
                  </a:ext>
                </a:extLst>
              </a:tr>
              <a:tr h="458930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Unit 4: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Fiction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 3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793883"/>
                  </a:ext>
                </a:extLst>
              </a:tr>
              <a:tr h="458930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Unit 7: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Fiction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 3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770678"/>
                  </a:ext>
                </a:extLst>
              </a:tr>
              <a:tr h="458930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Unit 2: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Poetry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 3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20-25</a:t>
                      </a:r>
                      <a:endParaRPr lang="en-US" sz="2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1936" marR="111936" marT="55968" marB="55968" anchor="ctr">
                    <a:lnL>
                      <a:noFill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2162681988"/>
                  </a:ext>
                </a:extLst>
              </a:tr>
              <a:tr h="458930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Unit 5: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Poetry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 3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484217"/>
                  </a:ext>
                </a:extLst>
              </a:tr>
              <a:tr h="458930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Unit 8: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Poetry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 3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001404"/>
                  </a:ext>
                </a:extLst>
              </a:tr>
              <a:tr h="458930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Unit 3: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Novel or Drama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 2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8-10</a:t>
                      </a:r>
                      <a:endParaRPr lang="en-US" sz="2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1936" marR="111936" marT="55968" marB="55968" anchor="ctr">
                    <a:lnL>
                      <a:noFill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651209"/>
                  </a:ext>
                </a:extLst>
              </a:tr>
              <a:tr h="458930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Unit 6: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Novel or Drama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 2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328764"/>
                  </a:ext>
                </a:extLst>
              </a:tr>
              <a:tr h="458930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Unit 9: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Novel or Drama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 2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64" marR="4664" marT="4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2EF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13194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BA19884-414E-4C13-BE0B-A7DB13CB9DAE}"/>
              </a:ext>
            </a:extLst>
          </p:cNvPr>
          <p:cNvSpPr txBox="1"/>
          <p:nvPr/>
        </p:nvSpPr>
        <p:spPr>
          <a:xfrm>
            <a:off x="1909483" y="221877"/>
            <a:ext cx="8122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AP Exam Weightings:</a:t>
            </a:r>
          </a:p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MULTIPLE-CHOICE</a:t>
            </a:r>
          </a:p>
        </p:txBody>
      </p:sp>
    </p:spTree>
    <p:extLst>
      <p:ext uri="{BB962C8B-B14F-4D97-AF65-F5344CB8AC3E}">
        <p14:creationId xmlns:p14="http://schemas.microsoft.com/office/powerpoint/2010/main" val="8570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B4CC2A2-1BC1-40A0-AF1F-0E55A8F0F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00977"/>
              </p:ext>
            </p:extLst>
          </p:nvPr>
        </p:nvGraphicFramePr>
        <p:xfrm>
          <a:off x="1181101" y="1090759"/>
          <a:ext cx="9379973" cy="563750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10141">
                  <a:extLst>
                    <a:ext uri="{9D8B030D-6E8A-4147-A177-3AD203B41FA5}">
                      <a16:colId xmlns:a16="http://schemas.microsoft.com/office/drawing/2014/main" val="3797616543"/>
                    </a:ext>
                  </a:extLst>
                </a:gridCol>
                <a:gridCol w="4567511">
                  <a:extLst>
                    <a:ext uri="{9D8B030D-6E8A-4147-A177-3AD203B41FA5}">
                      <a16:colId xmlns:a16="http://schemas.microsoft.com/office/drawing/2014/main" val="491114654"/>
                    </a:ext>
                  </a:extLst>
                </a:gridCol>
                <a:gridCol w="1996888">
                  <a:extLst>
                    <a:ext uri="{9D8B030D-6E8A-4147-A177-3AD203B41FA5}">
                      <a16:colId xmlns:a16="http://schemas.microsoft.com/office/drawing/2014/main" val="1949757190"/>
                    </a:ext>
                  </a:extLst>
                </a:gridCol>
                <a:gridCol w="2405433">
                  <a:extLst>
                    <a:ext uri="{9D8B030D-6E8A-4147-A177-3AD203B41FA5}">
                      <a16:colId xmlns:a16="http://schemas.microsoft.com/office/drawing/2014/main" val="3373175517"/>
                    </a:ext>
                  </a:extLst>
                </a:gridCol>
              </a:tblGrid>
              <a:tr h="640103">
                <a:tc gridSpan="2"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Skill Category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10" marR="119910" marT="59955" marB="5995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Exam Weighting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 of items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>
                      <a:noFill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784735"/>
                  </a:ext>
                </a:extLst>
              </a:tr>
              <a:tr h="508073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1.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Explain the function of </a:t>
                      </a:r>
                      <a:r>
                        <a:rPr lang="en-US" sz="2400" b="1" i="0" u="none" strike="noStrike" dirty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character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.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16-20 %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9-11</a:t>
                      </a:r>
                      <a:endParaRPr lang="en-US" sz="2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035028"/>
                  </a:ext>
                </a:extLst>
              </a:tr>
              <a:tr h="512543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2.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Explain the function of </a:t>
                      </a:r>
                      <a:r>
                        <a:rPr lang="en-US" sz="2400" b="1" i="0" u="none" strike="noStrike" dirty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setting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.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3-6 %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2-3</a:t>
                      </a:r>
                      <a:endParaRPr lang="en-US" sz="2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2943"/>
                  </a:ext>
                </a:extLst>
              </a:tr>
              <a:tr h="549775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3.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Explain the function of </a:t>
                      </a:r>
                      <a:r>
                        <a:rPr lang="en-US" sz="2400" b="1" i="0" u="none" strike="noStrike" dirty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plot and structure.</a:t>
                      </a:r>
                      <a:endParaRPr lang="en-US" sz="2400" b="1" i="0" u="none" strike="noStrike" dirty="0"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16-20 %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9-11</a:t>
                      </a:r>
                      <a:endParaRPr lang="en-US" sz="2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322487"/>
                  </a:ext>
                </a:extLst>
              </a:tr>
              <a:tr h="640103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4.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Explain the function of the </a:t>
                      </a:r>
                      <a:r>
                        <a:rPr lang="en-US" sz="2400" b="1" i="0" u="none" strike="noStrike" dirty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narrator or speaker.</a:t>
                      </a:r>
                      <a:endParaRPr lang="en-US" sz="2400" b="1" i="0" u="none" strike="noStrike" dirty="0"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21-26 %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12-14</a:t>
                      </a:r>
                      <a:endParaRPr lang="en-US" sz="2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3118162"/>
                  </a:ext>
                </a:extLst>
              </a:tr>
              <a:tr h="771838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5.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Explain the function of </a:t>
                      </a:r>
                      <a:r>
                        <a:rPr lang="en-US" sz="2400" b="1" i="0" u="none" strike="noStrike" dirty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word choice, imagery, and symbols.</a:t>
                      </a:r>
                      <a:endParaRPr lang="en-US" sz="2400" b="1" i="0" u="none" strike="noStrike" dirty="0"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10-13 %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6-7</a:t>
                      </a:r>
                      <a:endParaRPr lang="en-US" sz="2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984722"/>
                  </a:ext>
                </a:extLst>
              </a:tr>
              <a:tr h="533225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6.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Explain the function of </a:t>
                      </a:r>
                      <a:r>
                        <a:rPr lang="en-US" sz="2400" b="1" i="0" u="none" strike="noStrike" dirty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comparison</a:t>
                      </a:r>
                      <a:endParaRPr lang="en-US" sz="2400" b="1" i="0" u="none" strike="noStrike" dirty="0"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10-13 %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6-7</a:t>
                      </a:r>
                      <a:endParaRPr lang="en-US" sz="2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772280"/>
                  </a:ext>
                </a:extLst>
              </a:tr>
              <a:tr h="928329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7.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Develop </a:t>
                      </a:r>
                      <a:r>
                        <a:rPr lang="en-US" sz="2400" b="1" i="0" u="none" strike="noStrike" dirty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textually substantiated arguments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about interpretations of a portion or whole text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10-13 %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6-7</a:t>
                      </a:r>
                      <a:endParaRPr lang="en-US" sz="2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96" marR="4996" marT="4996" marB="0" anchor="ctr">
                    <a:lnL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2968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33AF481-9F74-4E3B-B1EB-4E6073A89D8A}"/>
              </a:ext>
            </a:extLst>
          </p:cNvPr>
          <p:cNvSpPr txBox="1"/>
          <p:nvPr/>
        </p:nvSpPr>
        <p:spPr>
          <a:xfrm>
            <a:off x="1909483" y="221877"/>
            <a:ext cx="8122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MCQ Contents</a:t>
            </a:r>
          </a:p>
        </p:txBody>
      </p:sp>
    </p:spTree>
    <p:extLst>
      <p:ext uri="{BB962C8B-B14F-4D97-AF65-F5344CB8AC3E}">
        <p14:creationId xmlns:p14="http://schemas.microsoft.com/office/powerpoint/2010/main" val="365133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6B4D72-A5BE-4F50-9FBD-EAC28F2D0CA8}"/>
              </a:ext>
            </a:extLst>
          </p:cNvPr>
          <p:cNvSpPr txBox="1"/>
          <p:nvPr/>
        </p:nvSpPr>
        <p:spPr>
          <a:xfrm>
            <a:off x="1725706" y="221877"/>
            <a:ext cx="8740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INSTRUCTIONAL  PLANNING  REPORTS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8BD4A28-CBA3-4FF7-A77D-ED8955C474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957112"/>
              </p:ext>
            </p:extLst>
          </p:nvPr>
        </p:nvGraphicFramePr>
        <p:xfrm>
          <a:off x="620058" y="1278360"/>
          <a:ext cx="5034430" cy="348863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{21E4AEA4-8DFA-4A89-87EB-49C32662AFE0}</a:tableStyleId>
              </a:tblPr>
              <a:tblGrid>
                <a:gridCol w="5034430">
                  <a:extLst>
                    <a:ext uri="{9D8B030D-6E8A-4147-A177-3AD203B41FA5}">
                      <a16:colId xmlns:a16="http://schemas.microsoft.com/office/drawing/2014/main" val="1010013062"/>
                    </a:ext>
                  </a:extLst>
                </a:gridCol>
              </a:tblGrid>
              <a:tr h="1087854">
                <a:tc>
                  <a:txBody>
                    <a:bodyPr/>
                    <a:lstStyle/>
                    <a:p>
                      <a:r>
                        <a:rPr lang="en-US" sz="2600" dirty="0"/>
                        <a:t>MULTIPLE CHOICE QUESTION </a:t>
                      </a:r>
                      <a:br>
                        <a:rPr lang="en-US" sz="2600" dirty="0"/>
                      </a:br>
                      <a:r>
                        <a:rPr lang="en-US" sz="2600" dirty="0"/>
                        <a:t>REPORTING CATEGORIES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865389120"/>
                  </a:ext>
                </a:extLst>
              </a:tr>
              <a:tr h="600196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US" sz="2600" b="1" dirty="0"/>
                        <a:t>Skill Category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119079679"/>
                  </a:ext>
                </a:extLst>
              </a:tr>
              <a:tr h="600196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US" sz="2600" b="1" dirty="0"/>
                        <a:t>Units of Instruction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796094605"/>
                  </a:ext>
                </a:extLst>
              </a:tr>
              <a:tr h="600196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US" sz="2600" b="1" dirty="0"/>
                        <a:t>Big Idea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4240862859"/>
                  </a:ext>
                </a:extLst>
              </a:tr>
              <a:tr h="600196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US" sz="2600" b="1" dirty="0"/>
                        <a:t>Stimulus Type (poetry or prose)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49024451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F565E3E-A1D9-4349-BE49-BA200DE977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276443"/>
              </p:ext>
            </p:extLst>
          </p:nvPr>
        </p:nvGraphicFramePr>
        <p:xfrm>
          <a:off x="6537514" y="1278358"/>
          <a:ext cx="5088216" cy="489385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088216">
                  <a:extLst>
                    <a:ext uri="{9D8B030D-6E8A-4147-A177-3AD203B41FA5}">
                      <a16:colId xmlns:a16="http://schemas.microsoft.com/office/drawing/2014/main" val="4272805167"/>
                    </a:ext>
                  </a:extLst>
                </a:gridCol>
              </a:tblGrid>
              <a:tr h="106321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2600" dirty="0"/>
                        <a:t>FREE RESPONSE QUESTION </a:t>
                      </a:r>
                      <a:br>
                        <a:rPr lang="en-US" sz="2600" dirty="0"/>
                      </a:br>
                      <a:r>
                        <a:rPr lang="en-US" sz="2600" dirty="0"/>
                        <a:t>REPORTING CATEGORIES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229714293"/>
                  </a:ext>
                </a:extLst>
              </a:tr>
              <a:tr h="586603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q"/>
                      </a:pPr>
                      <a:r>
                        <a:rPr lang="en-US" sz="2600" b="1" dirty="0"/>
                        <a:t>FRQ Type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3789480368"/>
                  </a:ext>
                </a:extLst>
              </a:tr>
              <a:tr h="1063218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q"/>
                      </a:pPr>
                      <a:r>
                        <a:rPr lang="en-US" sz="2600" b="1" dirty="0"/>
                        <a:t>Sub-score for each domain in each question: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3348501526"/>
                  </a:ext>
                </a:extLst>
              </a:tr>
              <a:tr h="2180819">
                <a:tc>
                  <a:txBody>
                    <a:bodyPr/>
                    <a:lstStyle/>
                    <a:p>
                      <a:pPr marL="274320" indent="-514350">
                        <a:lnSpc>
                          <a:spcPct val="150000"/>
                        </a:lnSpc>
                        <a:buFont typeface="+mj-lt"/>
                        <a:buAutoNum type="alphaUcPeriod"/>
                      </a:pPr>
                      <a:r>
                        <a:rPr lang="en-US" sz="2600" b="1" dirty="0"/>
                        <a:t>Claim / Thesis</a:t>
                      </a:r>
                    </a:p>
                    <a:p>
                      <a:pPr marL="274320" marR="0" lvl="0" indent="-5143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  <a:defRPr/>
                      </a:pPr>
                      <a:r>
                        <a:rPr lang="en-US" sz="2600" b="1" dirty="0"/>
                        <a:t>Evidence and Commentary</a:t>
                      </a:r>
                    </a:p>
                    <a:p>
                      <a:pPr marL="274320" marR="0" lvl="0" indent="-5143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  <a:defRPr/>
                      </a:pPr>
                      <a:r>
                        <a:rPr lang="en-US" sz="2600" b="1" dirty="0"/>
                        <a:t>Sophistication / Complexity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722884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18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264</Words>
  <Application>Microsoft Office PowerPoint</Application>
  <PresentationFormat>Widescreen</PresentationFormat>
  <Paragraphs>77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</vt:lpstr>
      <vt:lpstr>Wingdings</vt:lpstr>
      <vt:lpstr>Office Theme</vt:lpstr>
      <vt:lpstr>NEW EXAM CONTENTS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AP PIECES </dc:title>
  <dc:creator>Skip Nicholson</dc:creator>
  <cp:lastModifiedBy>Skip Nicholson</cp:lastModifiedBy>
  <cp:revision>22</cp:revision>
  <cp:lastPrinted>2019-05-05T06:37:09Z</cp:lastPrinted>
  <dcterms:created xsi:type="dcterms:W3CDTF">2019-01-31T07:19:18Z</dcterms:created>
  <dcterms:modified xsi:type="dcterms:W3CDTF">2021-06-22T01:53:38Z</dcterms:modified>
</cp:coreProperties>
</file>